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9" r:id="rId3"/>
    <p:sldId id="257" r:id="rId4"/>
    <p:sldId id="258" r:id="rId5"/>
    <p:sldId id="260" r:id="rId6"/>
    <p:sldId id="261" r:id="rId7"/>
    <p:sldId id="262" r:id="rId8"/>
    <p:sldId id="274" r:id="rId9"/>
    <p:sldId id="263" r:id="rId10"/>
    <p:sldId id="264" r:id="rId11"/>
    <p:sldId id="265" r:id="rId12"/>
    <p:sldId id="266" r:id="rId13"/>
    <p:sldId id="267" r:id="rId14"/>
    <p:sldId id="268" r:id="rId15"/>
    <p:sldId id="269" r:id="rId16"/>
    <p:sldId id="270" r:id="rId17"/>
    <p:sldId id="272" r:id="rId18"/>
    <p:sldId id="271" r:id="rId19"/>
    <p:sldId id="27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p:restoredTop sz="95994"/>
  </p:normalViewPr>
  <p:slideViewPr>
    <p:cSldViewPr snapToGrid="0" snapToObjects="1">
      <p:cViewPr varScale="1">
        <p:scale>
          <a:sx n="114" d="100"/>
          <a:sy n="114"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4559EB-7D01-F445-A3FB-7E8958AE8994}"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56057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134456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60123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B1E32F7-F0F7-0A43-8ADB-476BC7BF352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1276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21705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559EB-7D01-F445-A3FB-7E8958AE8994}" type="datetimeFigureOut">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10807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559EB-7D01-F445-A3FB-7E8958AE8994}" type="datetimeFigureOut">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125793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559EB-7D01-F445-A3FB-7E8958AE8994}"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8064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C4559EB-7D01-F445-A3FB-7E8958AE8994}" type="datetimeFigureOut">
              <a:rPr lang="en-US" smtClean="0"/>
              <a:t>12/10/20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B1E32F7-F0F7-0A43-8ADB-476BC7BF352B}" type="slidenum">
              <a:rPr lang="en-US" smtClean="0"/>
              <a:t>‹#›</a:t>
            </a:fld>
            <a:endParaRPr lang="en-US"/>
          </a:p>
        </p:txBody>
      </p:sp>
    </p:spTree>
    <p:extLst>
      <p:ext uri="{BB962C8B-B14F-4D97-AF65-F5344CB8AC3E}">
        <p14:creationId xmlns:p14="http://schemas.microsoft.com/office/powerpoint/2010/main" val="271132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559EB-7D01-F445-A3FB-7E8958AE8994}"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302704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559EB-7D01-F445-A3FB-7E8958AE8994}"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4073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195734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559EB-7D01-F445-A3FB-7E8958AE8994}" type="datetimeFigureOut">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42515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559EB-7D01-F445-A3FB-7E8958AE8994}" type="datetimeFigureOut">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97384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C4559EB-7D01-F445-A3FB-7E8958AE8994}" type="datetimeFigureOut">
              <a:rPr lang="en-US" smtClean="0"/>
              <a:t>12/10/20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193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405585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59EB-7D01-F445-A3FB-7E8958AE8994}"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E32F7-F0F7-0A43-8ADB-476BC7BF352B}" type="slidenum">
              <a:rPr lang="en-US" smtClean="0"/>
              <a:t>‹#›</a:t>
            </a:fld>
            <a:endParaRPr lang="en-US"/>
          </a:p>
        </p:txBody>
      </p:sp>
    </p:spTree>
    <p:extLst>
      <p:ext uri="{BB962C8B-B14F-4D97-AF65-F5344CB8AC3E}">
        <p14:creationId xmlns:p14="http://schemas.microsoft.com/office/powerpoint/2010/main" val="218214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4559EB-7D01-F445-A3FB-7E8958AE8994}" type="datetimeFigureOut">
              <a:rPr lang="en-US" smtClean="0"/>
              <a:t>12/10/20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B1E32F7-F0F7-0A43-8ADB-476BC7BF352B}" type="slidenum">
              <a:rPr lang="en-US" smtClean="0"/>
              <a:t>‹#›</a:t>
            </a:fld>
            <a:endParaRPr lang="en-US"/>
          </a:p>
        </p:txBody>
      </p:sp>
    </p:spTree>
    <p:extLst>
      <p:ext uri="{BB962C8B-B14F-4D97-AF65-F5344CB8AC3E}">
        <p14:creationId xmlns:p14="http://schemas.microsoft.com/office/powerpoint/2010/main" val="17372585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4.png"/><Relationship Id="rId4" Type="http://schemas.openxmlformats.org/officeDocument/2006/relationships/hyperlink" Target="mailto:teaching.excellence@drake.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insidehighered.com/news/2019/06/04/whos-doing-heavy-lifting-terms-diversity-and-inclusion-work" TargetMode="External"/><Relationship Id="rId2" Type="http://schemas.openxmlformats.org/officeDocument/2006/relationships/hyperlink" Target="https://www.theatlantic.com/education/archive/2016/11/what-is-faculty-diversity-worth-to-a-university/508334/" TargetMode="External"/><Relationship Id="rId1" Type="http://schemas.openxmlformats.org/officeDocument/2006/relationships/slideLayout" Target="../slideLayouts/slideLayout2.xml"/><Relationship Id="rId4" Type="http://schemas.openxmlformats.org/officeDocument/2006/relationships/hyperlink" Target="https://www.aaup.org/article/ivory-ceiling-service-work#.X8-K6kJKhTY"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56FA-0CDB-5F4D-93BB-FCEB7A2345FF}"/>
              </a:ext>
            </a:extLst>
          </p:cNvPr>
          <p:cNvSpPr>
            <a:spLocks noGrp="1"/>
          </p:cNvSpPr>
          <p:nvPr>
            <p:ph type="ctrTitle"/>
          </p:nvPr>
        </p:nvSpPr>
        <p:spPr/>
        <p:txBody>
          <a:bodyPr/>
          <a:lstStyle/>
          <a:p>
            <a:r>
              <a:rPr lang="en-US" dirty="0"/>
              <a:t>Revealing “Hidden” Labor</a:t>
            </a:r>
          </a:p>
        </p:txBody>
      </p:sp>
      <p:sp>
        <p:nvSpPr>
          <p:cNvPr id="3" name="Subtitle 2">
            <a:extLst>
              <a:ext uri="{FF2B5EF4-FFF2-40B4-BE49-F238E27FC236}">
                <a16:creationId xmlns:a16="http://schemas.microsoft.com/office/drawing/2014/main" id="{ECE18721-7518-3347-9DAA-0AC008C61EBC}"/>
              </a:ext>
            </a:extLst>
          </p:cNvPr>
          <p:cNvSpPr>
            <a:spLocks noGrp="1"/>
          </p:cNvSpPr>
          <p:nvPr>
            <p:ph type="subTitle" idx="1"/>
          </p:nvPr>
        </p:nvSpPr>
        <p:spPr>
          <a:xfrm>
            <a:off x="680322" y="4394040"/>
            <a:ext cx="8144134" cy="369332"/>
          </a:xfrm>
        </p:spPr>
        <p:txBody>
          <a:bodyPr>
            <a:normAutofit/>
          </a:bodyPr>
          <a:lstStyle/>
          <a:p>
            <a:r>
              <a:rPr lang="en-US" dirty="0"/>
              <a:t>Documenting the Impact and Cost of Underrecognized Work</a:t>
            </a:r>
          </a:p>
          <a:p>
            <a:endParaRPr lang="en-US" sz="1400" dirty="0"/>
          </a:p>
        </p:txBody>
      </p:sp>
      <p:pic>
        <p:nvPicPr>
          <p:cNvPr id="5" name="Audio Recording Dec 10, 2020 at 8:13:11 AM" descr="Audio Recording Dec 10, 2020 at 8:13:11 AM">
            <a:hlinkClick r:id="" action="ppaction://media"/>
            <a:extLst>
              <a:ext uri="{FF2B5EF4-FFF2-40B4-BE49-F238E27FC236}">
                <a16:creationId xmlns:a16="http://schemas.microsoft.com/office/drawing/2014/main" id="{609E39C5-64F3-6149-9130-031795856F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83200" y="5798986"/>
            <a:ext cx="812800" cy="812800"/>
          </a:xfrm>
          <a:prstGeom prst="rect">
            <a:avLst/>
          </a:prstGeom>
        </p:spPr>
      </p:pic>
      <p:sp>
        <p:nvSpPr>
          <p:cNvPr id="6" name="TextBox 5">
            <a:extLst>
              <a:ext uri="{FF2B5EF4-FFF2-40B4-BE49-F238E27FC236}">
                <a16:creationId xmlns:a16="http://schemas.microsoft.com/office/drawing/2014/main" id="{396E46E6-6153-E344-86BE-284A0FE47930}"/>
              </a:ext>
            </a:extLst>
          </p:cNvPr>
          <p:cNvSpPr txBox="1"/>
          <p:nvPr/>
        </p:nvSpPr>
        <p:spPr>
          <a:xfrm>
            <a:off x="6241775" y="6020720"/>
            <a:ext cx="3550972" cy="369332"/>
          </a:xfrm>
          <a:prstGeom prst="rect">
            <a:avLst/>
          </a:prstGeom>
          <a:noFill/>
        </p:spPr>
        <p:txBody>
          <a:bodyPr wrap="none" rtlCol="0">
            <a:spAutoFit/>
          </a:bodyPr>
          <a:lstStyle/>
          <a:p>
            <a:r>
              <a:rPr lang="en-US" dirty="0">
                <a:sym typeface="Wingdings" pitchFamily="2" charset="2"/>
              </a:rPr>
              <a:t>Click here for audio discussion</a:t>
            </a:r>
            <a:endParaRPr lang="en-US" dirty="0"/>
          </a:p>
        </p:txBody>
      </p:sp>
      <p:sp>
        <p:nvSpPr>
          <p:cNvPr id="7" name="TextBox 6">
            <a:extLst>
              <a:ext uri="{FF2B5EF4-FFF2-40B4-BE49-F238E27FC236}">
                <a16:creationId xmlns:a16="http://schemas.microsoft.com/office/drawing/2014/main" id="{0A954D6D-3B3D-EB4D-AF7E-82599724662C}"/>
              </a:ext>
            </a:extLst>
          </p:cNvPr>
          <p:cNvSpPr txBox="1"/>
          <p:nvPr/>
        </p:nvSpPr>
        <p:spPr>
          <a:xfrm>
            <a:off x="680322" y="6020720"/>
            <a:ext cx="2061783" cy="369332"/>
          </a:xfrm>
          <a:prstGeom prst="rect">
            <a:avLst/>
          </a:prstGeom>
          <a:noFill/>
        </p:spPr>
        <p:txBody>
          <a:bodyPr wrap="none" rtlCol="0">
            <a:spAutoFit/>
          </a:bodyPr>
          <a:lstStyle/>
          <a:p>
            <a:r>
              <a:rPr lang="en-US" dirty="0"/>
              <a:t>December 9, 2020</a:t>
            </a:r>
          </a:p>
        </p:txBody>
      </p:sp>
      <p:sp>
        <p:nvSpPr>
          <p:cNvPr id="8" name="TextBox 7">
            <a:extLst>
              <a:ext uri="{FF2B5EF4-FFF2-40B4-BE49-F238E27FC236}">
                <a16:creationId xmlns:a16="http://schemas.microsoft.com/office/drawing/2014/main" id="{BB2AF6A3-C2BC-9649-856E-27BE9399F202}"/>
              </a:ext>
            </a:extLst>
          </p:cNvPr>
          <p:cNvSpPr txBox="1"/>
          <p:nvPr/>
        </p:nvSpPr>
        <p:spPr>
          <a:xfrm>
            <a:off x="9382539" y="2937228"/>
            <a:ext cx="2609879" cy="1169551"/>
          </a:xfrm>
          <a:prstGeom prst="rect">
            <a:avLst/>
          </a:prstGeom>
          <a:noFill/>
        </p:spPr>
        <p:txBody>
          <a:bodyPr wrap="square" rtlCol="0">
            <a:spAutoFit/>
          </a:bodyPr>
          <a:lstStyle/>
          <a:p>
            <a:r>
              <a:rPr lang="en-US" sz="1400" dirty="0"/>
              <a:t>Craig N. Owens, PhD</a:t>
            </a:r>
          </a:p>
          <a:p>
            <a:r>
              <a:rPr lang="en-US" sz="1400" dirty="0"/>
              <a:t>Director </a:t>
            </a:r>
          </a:p>
          <a:p>
            <a:r>
              <a:rPr lang="en-US" sz="1400" dirty="0"/>
              <a:t>The Center for Teaching Excellence at</a:t>
            </a:r>
          </a:p>
          <a:p>
            <a:r>
              <a:rPr lang="en-US" sz="1400" dirty="0"/>
              <a:t>Drake University</a:t>
            </a:r>
          </a:p>
        </p:txBody>
      </p:sp>
    </p:spTree>
    <p:extLst>
      <p:ext uri="{BB962C8B-B14F-4D97-AF65-F5344CB8AC3E}">
        <p14:creationId xmlns:p14="http://schemas.microsoft.com/office/powerpoint/2010/main" val="11109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9615-8808-C54C-97AD-7F7B4205C48A}"/>
              </a:ext>
            </a:extLst>
          </p:cNvPr>
          <p:cNvSpPr>
            <a:spLocks noGrp="1"/>
          </p:cNvSpPr>
          <p:nvPr>
            <p:ph type="title"/>
          </p:nvPr>
        </p:nvSpPr>
        <p:spPr/>
        <p:txBody>
          <a:bodyPr/>
          <a:lstStyle/>
          <a:p>
            <a:r>
              <a:rPr lang="en-US" dirty="0"/>
              <a:t>Consequences (cont’d)</a:t>
            </a:r>
          </a:p>
        </p:txBody>
      </p:sp>
      <p:sp>
        <p:nvSpPr>
          <p:cNvPr id="3" name="Content Placeholder 2">
            <a:extLst>
              <a:ext uri="{FF2B5EF4-FFF2-40B4-BE49-F238E27FC236}">
                <a16:creationId xmlns:a16="http://schemas.microsoft.com/office/drawing/2014/main" id="{D1D0B86B-1A77-0C43-ACDE-8987364AD550}"/>
              </a:ext>
            </a:extLst>
          </p:cNvPr>
          <p:cNvSpPr>
            <a:spLocks noGrp="1"/>
          </p:cNvSpPr>
          <p:nvPr>
            <p:ph idx="1"/>
          </p:nvPr>
        </p:nvSpPr>
        <p:spPr>
          <a:xfrm>
            <a:off x="2665112" y="2412945"/>
            <a:ext cx="5644278" cy="3599316"/>
          </a:xfrm>
        </p:spPr>
        <p:txBody>
          <a:bodyPr>
            <a:normAutofit/>
          </a:bodyPr>
          <a:lstStyle/>
          <a:p>
            <a:pPr marL="0" indent="0">
              <a:buNone/>
            </a:pPr>
            <a:r>
              <a:rPr lang="en-US" sz="4000" dirty="0"/>
              <a:t>These consequences are sometimes referred to as the “Inclusion Tax” or “Minority Tax”</a:t>
            </a:r>
          </a:p>
        </p:txBody>
      </p:sp>
      <p:pic>
        <p:nvPicPr>
          <p:cNvPr id="4" name="Audio Recording Dec 10, 2020 at 8:25:00 AM" descr="Audio Recording Dec 10, 2020 at 8:25:00 AM">
            <a:hlinkClick r:id="" action="ppaction://media"/>
            <a:extLst>
              <a:ext uri="{FF2B5EF4-FFF2-40B4-BE49-F238E27FC236}">
                <a16:creationId xmlns:a16="http://schemas.microsoft.com/office/drawing/2014/main" id="{9AB14553-F4C9-9E45-A9DF-47D91A3630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778240"/>
            <a:ext cx="812800" cy="812800"/>
          </a:xfrm>
          <a:prstGeom prst="rect">
            <a:avLst/>
          </a:prstGeom>
        </p:spPr>
      </p:pic>
    </p:spTree>
    <p:extLst>
      <p:ext uri="{BB962C8B-B14F-4D97-AF65-F5344CB8AC3E}">
        <p14:creationId xmlns:p14="http://schemas.microsoft.com/office/powerpoint/2010/main" val="9886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76B6-7A89-8045-8BAA-CD38E5F0371A}"/>
              </a:ext>
            </a:extLst>
          </p:cNvPr>
          <p:cNvSpPr>
            <a:spLocks noGrp="1"/>
          </p:cNvSpPr>
          <p:nvPr>
            <p:ph type="title"/>
          </p:nvPr>
        </p:nvSpPr>
        <p:spPr/>
        <p:txBody>
          <a:bodyPr/>
          <a:lstStyle/>
          <a:p>
            <a:r>
              <a:rPr lang="en-US" dirty="0">
                <a:solidFill>
                  <a:srgbClr val="FF0000"/>
                </a:solidFill>
              </a:rPr>
              <a:t>There is no substitute…</a:t>
            </a:r>
          </a:p>
        </p:txBody>
      </p:sp>
      <p:sp>
        <p:nvSpPr>
          <p:cNvPr id="3" name="Content Placeholder 2">
            <a:extLst>
              <a:ext uri="{FF2B5EF4-FFF2-40B4-BE49-F238E27FC236}">
                <a16:creationId xmlns:a16="http://schemas.microsoft.com/office/drawing/2014/main" id="{0BDBA90F-C1FD-634E-955B-BD8FE96C4158}"/>
              </a:ext>
            </a:extLst>
          </p:cNvPr>
          <p:cNvSpPr>
            <a:spLocks noGrp="1"/>
          </p:cNvSpPr>
          <p:nvPr>
            <p:ph idx="1"/>
          </p:nvPr>
        </p:nvSpPr>
        <p:spPr>
          <a:xfrm>
            <a:off x="2637046" y="2391302"/>
            <a:ext cx="6917908" cy="3867984"/>
          </a:xfrm>
        </p:spPr>
        <p:txBody>
          <a:bodyPr>
            <a:normAutofit lnSpcReduction="10000"/>
          </a:bodyPr>
          <a:lstStyle/>
          <a:p>
            <a:pPr marL="0" indent="0">
              <a:buNone/>
            </a:pPr>
            <a:r>
              <a:rPr lang="en-US" sz="3600" dirty="0"/>
              <a:t>…for a systemic reevaluation of the way colleges and institutions incentivize, distribute, acknowledge, measure, recognize, and reward “hidden” labor and its role in sustaining institutional viability… </a:t>
            </a:r>
          </a:p>
        </p:txBody>
      </p:sp>
      <p:pic>
        <p:nvPicPr>
          <p:cNvPr id="4" name="Audio Recording Dec 10, 2020 at 8:25:51 AM" descr="Audio Recording Dec 10, 2020 at 8:25:51 AM">
            <a:hlinkClick r:id="" action="ppaction://media"/>
            <a:extLst>
              <a:ext uri="{FF2B5EF4-FFF2-40B4-BE49-F238E27FC236}">
                <a16:creationId xmlns:a16="http://schemas.microsoft.com/office/drawing/2014/main" id="{06EE1174-FEE8-984C-97B4-5C6CFF7826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52886"/>
            <a:ext cx="812800" cy="812800"/>
          </a:xfrm>
          <a:prstGeom prst="rect">
            <a:avLst/>
          </a:prstGeom>
        </p:spPr>
      </p:pic>
    </p:spTree>
    <p:extLst>
      <p:ext uri="{BB962C8B-B14F-4D97-AF65-F5344CB8AC3E}">
        <p14:creationId xmlns:p14="http://schemas.microsoft.com/office/powerpoint/2010/main" val="181719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1CC3-CF59-214A-B34E-0BE2B35BAC68}"/>
              </a:ext>
            </a:extLst>
          </p:cNvPr>
          <p:cNvSpPr>
            <a:spLocks noGrp="1"/>
          </p:cNvSpPr>
          <p:nvPr>
            <p:ph type="title"/>
          </p:nvPr>
        </p:nvSpPr>
        <p:spPr/>
        <p:txBody>
          <a:bodyPr/>
          <a:lstStyle/>
          <a:p>
            <a:r>
              <a:rPr lang="en-US" dirty="0">
                <a:solidFill>
                  <a:srgbClr val="FF0000"/>
                </a:solidFill>
              </a:rPr>
              <a:t>...but in the meantime…</a:t>
            </a:r>
          </a:p>
        </p:txBody>
      </p:sp>
      <p:sp>
        <p:nvSpPr>
          <p:cNvPr id="3" name="Content Placeholder 2">
            <a:extLst>
              <a:ext uri="{FF2B5EF4-FFF2-40B4-BE49-F238E27FC236}">
                <a16:creationId xmlns:a16="http://schemas.microsoft.com/office/drawing/2014/main" id="{6B1F310A-1451-4E4F-827D-E1C2872648AD}"/>
              </a:ext>
            </a:extLst>
          </p:cNvPr>
          <p:cNvSpPr>
            <a:spLocks noGrp="1"/>
          </p:cNvSpPr>
          <p:nvPr>
            <p:ph idx="1"/>
          </p:nvPr>
        </p:nvSpPr>
        <p:spPr>
          <a:xfrm>
            <a:off x="2539075" y="2325987"/>
            <a:ext cx="7113850" cy="3965956"/>
          </a:xfrm>
        </p:spPr>
        <p:txBody>
          <a:bodyPr>
            <a:normAutofit/>
          </a:bodyPr>
          <a:lstStyle/>
          <a:p>
            <a:pPr marL="0" indent="0">
              <a:buNone/>
            </a:pPr>
            <a:r>
              <a:rPr lang="en-US" sz="3600" dirty="0"/>
              <a:t>…there are steps faculty who perform  “hidden” labor can take to make their work more visible and to convey its value to administrative evaluators. </a:t>
            </a:r>
          </a:p>
        </p:txBody>
      </p:sp>
      <p:pic>
        <p:nvPicPr>
          <p:cNvPr id="4" name="Audio Recording Dec 10, 2020 at 8:27:00 AM" descr="Audio Recording Dec 10, 2020 at 8:27:00 AM">
            <a:hlinkClick r:id="" action="ppaction://media"/>
            <a:extLst>
              <a:ext uri="{FF2B5EF4-FFF2-40B4-BE49-F238E27FC236}">
                <a16:creationId xmlns:a16="http://schemas.microsoft.com/office/drawing/2014/main" id="{0641FAFA-B3F6-C845-B158-87A8219735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792304"/>
            <a:ext cx="812800" cy="812800"/>
          </a:xfrm>
          <a:prstGeom prst="rect">
            <a:avLst/>
          </a:prstGeom>
        </p:spPr>
      </p:pic>
    </p:spTree>
    <p:extLst>
      <p:ext uri="{BB962C8B-B14F-4D97-AF65-F5344CB8AC3E}">
        <p14:creationId xmlns:p14="http://schemas.microsoft.com/office/powerpoint/2010/main" val="25904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1260-9002-4842-AFBC-7177A425C9EF}"/>
              </a:ext>
            </a:extLst>
          </p:cNvPr>
          <p:cNvSpPr>
            <a:spLocks noGrp="1"/>
          </p:cNvSpPr>
          <p:nvPr>
            <p:ph type="title"/>
          </p:nvPr>
        </p:nvSpPr>
        <p:spPr/>
        <p:txBody>
          <a:bodyPr/>
          <a:lstStyle/>
          <a:p>
            <a:r>
              <a:rPr lang="en-US" dirty="0"/>
              <a:t>Revealing “Hidden” Labor</a:t>
            </a:r>
          </a:p>
        </p:txBody>
      </p:sp>
      <p:sp>
        <p:nvSpPr>
          <p:cNvPr id="3" name="Content Placeholder 2">
            <a:extLst>
              <a:ext uri="{FF2B5EF4-FFF2-40B4-BE49-F238E27FC236}">
                <a16:creationId xmlns:a16="http://schemas.microsoft.com/office/drawing/2014/main" id="{D42BFFFE-C432-4F4B-9DCC-60E95F29F115}"/>
              </a:ext>
            </a:extLst>
          </p:cNvPr>
          <p:cNvSpPr>
            <a:spLocks noGrp="1"/>
          </p:cNvSpPr>
          <p:nvPr>
            <p:ph idx="1"/>
          </p:nvPr>
        </p:nvSpPr>
        <p:spPr>
          <a:xfrm>
            <a:off x="4014089" y="2336873"/>
            <a:ext cx="4163822" cy="3519641"/>
          </a:xfrm>
        </p:spPr>
        <p:txBody>
          <a:bodyPr>
            <a:normAutofit/>
          </a:bodyPr>
          <a:lstStyle/>
          <a:p>
            <a:pPr marL="0" indent="0">
              <a:buNone/>
            </a:pPr>
            <a:endParaRPr lang="en-US" sz="3600" dirty="0"/>
          </a:p>
          <a:p>
            <a:r>
              <a:rPr lang="en-US" sz="3600" dirty="0"/>
              <a:t>Name the Labor</a:t>
            </a:r>
          </a:p>
          <a:p>
            <a:r>
              <a:rPr lang="en-US" sz="3600" dirty="0"/>
              <a:t>Report its Impact</a:t>
            </a:r>
          </a:p>
          <a:p>
            <a:r>
              <a:rPr lang="en-US" sz="3600" dirty="0"/>
              <a:t>Assess its Costs</a:t>
            </a:r>
          </a:p>
        </p:txBody>
      </p:sp>
      <p:pic>
        <p:nvPicPr>
          <p:cNvPr id="4" name="Audio Recording Dec 10, 2020 at 8:27:40 AM" descr="Audio Recording Dec 10, 2020 at 8:27:40 AM">
            <a:hlinkClick r:id="" action="ppaction://media"/>
            <a:extLst>
              <a:ext uri="{FF2B5EF4-FFF2-40B4-BE49-F238E27FC236}">
                <a16:creationId xmlns:a16="http://schemas.microsoft.com/office/drawing/2014/main" id="{8F59A061-F04F-5D44-829C-0590A996B2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00192"/>
            <a:ext cx="812800" cy="812800"/>
          </a:xfrm>
          <a:prstGeom prst="rect">
            <a:avLst/>
          </a:prstGeom>
        </p:spPr>
      </p:pic>
    </p:spTree>
    <p:extLst>
      <p:ext uri="{BB962C8B-B14F-4D97-AF65-F5344CB8AC3E}">
        <p14:creationId xmlns:p14="http://schemas.microsoft.com/office/powerpoint/2010/main" val="38918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CD54-0DFE-D747-BA0F-EC9ED0B37074}"/>
              </a:ext>
            </a:extLst>
          </p:cNvPr>
          <p:cNvSpPr>
            <a:spLocks noGrp="1"/>
          </p:cNvSpPr>
          <p:nvPr>
            <p:ph type="title"/>
          </p:nvPr>
        </p:nvSpPr>
        <p:spPr/>
        <p:txBody>
          <a:bodyPr/>
          <a:lstStyle/>
          <a:p>
            <a:r>
              <a:rPr lang="en-US" dirty="0"/>
              <a:t>Naming the Labor</a:t>
            </a:r>
          </a:p>
        </p:txBody>
      </p:sp>
      <p:sp>
        <p:nvSpPr>
          <p:cNvPr id="3" name="Content Placeholder 2">
            <a:extLst>
              <a:ext uri="{FF2B5EF4-FFF2-40B4-BE49-F238E27FC236}">
                <a16:creationId xmlns:a16="http://schemas.microsoft.com/office/drawing/2014/main" id="{5FF28990-0B65-BD4C-8688-FA76223CCF54}"/>
              </a:ext>
            </a:extLst>
          </p:cNvPr>
          <p:cNvSpPr>
            <a:spLocks noGrp="1"/>
          </p:cNvSpPr>
          <p:nvPr>
            <p:ph idx="1"/>
          </p:nvPr>
        </p:nvSpPr>
        <p:spPr>
          <a:xfrm>
            <a:off x="3263826" y="2380416"/>
            <a:ext cx="4446850" cy="3599316"/>
          </a:xfrm>
        </p:spPr>
        <p:txBody>
          <a:bodyPr/>
          <a:lstStyle/>
          <a:p>
            <a:endParaRPr lang="en-US" dirty="0"/>
          </a:p>
          <a:p>
            <a:r>
              <a:rPr lang="en-US" dirty="0"/>
              <a:t>The Task(s)</a:t>
            </a:r>
          </a:p>
          <a:p>
            <a:r>
              <a:rPr lang="en-US" dirty="0"/>
              <a:t>Time</a:t>
            </a:r>
          </a:p>
          <a:p>
            <a:r>
              <a:rPr lang="en-US" dirty="0"/>
              <a:t>Expertise</a:t>
            </a:r>
          </a:p>
          <a:p>
            <a:r>
              <a:rPr lang="en-US" dirty="0"/>
              <a:t>Financial Resources</a:t>
            </a:r>
          </a:p>
          <a:p>
            <a:r>
              <a:rPr lang="en-US" dirty="0"/>
              <a:t>Mental and Emotional Input</a:t>
            </a:r>
          </a:p>
          <a:p>
            <a:r>
              <a:rPr lang="en-US" dirty="0"/>
              <a:t>What Else? </a:t>
            </a:r>
          </a:p>
          <a:p>
            <a:endParaRPr lang="en-US" dirty="0"/>
          </a:p>
        </p:txBody>
      </p:sp>
      <p:pic>
        <p:nvPicPr>
          <p:cNvPr id="4" name="Audio Recording Dec 10, 2020 at 8:30:18 AM" descr="Audio Recording Dec 10, 2020 at 8:30:18 AM">
            <a:hlinkClick r:id="" action="ppaction://media"/>
            <a:extLst>
              <a:ext uri="{FF2B5EF4-FFF2-40B4-BE49-F238E27FC236}">
                <a16:creationId xmlns:a16="http://schemas.microsoft.com/office/drawing/2014/main" id="{E8CFDBC7-2586-614C-B3B2-2132BFA1EF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18809"/>
            <a:ext cx="812800" cy="812800"/>
          </a:xfrm>
          <a:prstGeom prst="rect">
            <a:avLst/>
          </a:prstGeom>
        </p:spPr>
      </p:pic>
    </p:spTree>
    <p:extLst>
      <p:ext uri="{BB962C8B-B14F-4D97-AF65-F5344CB8AC3E}">
        <p14:creationId xmlns:p14="http://schemas.microsoft.com/office/powerpoint/2010/main" val="348267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58FF-73DB-3945-8E19-454D0AC1A946}"/>
              </a:ext>
            </a:extLst>
          </p:cNvPr>
          <p:cNvSpPr>
            <a:spLocks noGrp="1"/>
          </p:cNvSpPr>
          <p:nvPr>
            <p:ph type="title"/>
          </p:nvPr>
        </p:nvSpPr>
        <p:spPr/>
        <p:txBody>
          <a:bodyPr/>
          <a:lstStyle/>
          <a:p>
            <a:r>
              <a:rPr lang="en-US" dirty="0"/>
              <a:t>Reporting its Impact</a:t>
            </a:r>
          </a:p>
        </p:txBody>
      </p:sp>
      <p:sp>
        <p:nvSpPr>
          <p:cNvPr id="3" name="Content Placeholder 2">
            <a:extLst>
              <a:ext uri="{FF2B5EF4-FFF2-40B4-BE49-F238E27FC236}">
                <a16:creationId xmlns:a16="http://schemas.microsoft.com/office/drawing/2014/main" id="{96DD7CB1-7E48-1846-A9A0-174E08F12884}"/>
              </a:ext>
            </a:extLst>
          </p:cNvPr>
          <p:cNvSpPr>
            <a:spLocks noGrp="1"/>
          </p:cNvSpPr>
          <p:nvPr>
            <p:ph idx="1"/>
          </p:nvPr>
        </p:nvSpPr>
        <p:spPr>
          <a:xfrm>
            <a:off x="3437146" y="2358645"/>
            <a:ext cx="5317708" cy="3040670"/>
          </a:xfrm>
        </p:spPr>
        <p:txBody>
          <a:bodyPr/>
          <a:lstStyle/>
          <a:p>
            <a:r>
              <a:rPr lang="en-US" dirty="0"/>
              <a:t>Student Successes</a:t>
            </a:r>
          </a:p>
          <a:p>
            <a:r>
              <a:rPr lang="en-US" dirty="0"/>
              <a:t>Student Recruitment or Retention</a:t>
            </a:r>
          </a:p>
          <a:p>
            <a:r>
              <a:rPr lang="en-US" dirty="0"/>
              <a:t>Student Well-Being</a:t>
            </a:r>
          </a:p>
          <a:p>
            <a:r>
              <a:rPr lang="en-US" dirty="0"/>
              <a:t>Department or Program Benefits</a:t>
            </a:r>
          </a:p>
          <a:p>
            <a:r>
              <a:rPr lang="en-US" dirty="0"/>
              <a:t>Colleagues’ Successes</a:t>
            </a:r>
          </a:p>
          <a:p>
            <a:r>
              <a:rPr lang="en-US" dirty="0"/>
              <a:t>College or University Advancement</a:t>
            </a:r>
          </a:p>
        </p:txBody>
      </p:sp>
      <p:pic>
        <p:nvPicPr>
          <p:cNvPr id="4" name="Audio Recording Dec 10, 2020 at 8:32:29 AM" descr="Audio Recording Dec 10, 2020 at 8:32:29 AM">
            <a:hlinkClick r:id="" action="ppaction://media"/>
            <a:extLst>
              <a:ext uri="{FF2B5EF4-FFF2-40B4-BE49-F238E27FC236}">
                <a16:creationId xmlns:a16="http://schemas.microsoft.com/office/drawing/2014/main" id="{035FC759-DB2E-2D42-B16D-50F02ED739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792305"/>
            <a:ext cx="812800" cy="812800"/>
          </a:xfrm>
          <a:prstGeom prst="rect">
            <a:avLst/>
          </a:prstGeom>
        </p:spPr>
      </p:pic>
    </p:spTree>
    <p:extLst>
      <p:ext uri="{BB962C8B-B14F-4D97-AF65-F5344CB8AC3E}">
        <p14:creationId xmlns:p14="http://schemas.microsoft.com/office/powerpoint/2010/main" val="42690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9989-A867-8E42-97F2-90B6F15A820A}"/>
              </a:ext>
            </a:extLst>
          </p:cNvPr>
          <p:cNvSpPr>
            <a:spLocks noGrp="1"/>
          </p:cNvSpPr>
          <p:nvPr>
            <p:ph type="title"/>
          </p:nvPr>
        </p:nvSpPr>
        <p:spPr/>
        <p:txBody>
          <a:bodyPr/>
          <a:lstStyle/>
          <a:p>
            <a:r>
              <a:rPr lang="en-US" dirty="0"/>
              <a:t>Assessing its Costs (to You)</a:t>
            </a:r>
          </a:p>
        </p:txBody>
      </p:sp>
      <p:sp>
        <p:nvSpPr>
          <p:cNvPr id="3" name="Content Placeholder 2">
            <a:extLst>
              <a:ext uri="{FF2B5EF4-FFF2-40B4-BE49-F238E27FC236}">
                <a16:creationId xmlns:a16="http://schemas.microsoft.com/office/drawing/2014/main" id="{06B0845B-F881-1646-86F4-29826D41D571}"/>
              </a:ext>
            </a:extLst>
          </p:cNvPr>
          <p:cNvSpPr>
            <a:spLocks noGrp="1"/>
          </p:cNvSpPr>
          <p:nvPr>
            <p:ph idx="1"/>
          </p:nvPr>
        </p:nvSpPr>
        <p:spPr>
          <a:xfrm>
            <a:off x="3077917" y="2228017"/>
            <a:ext cx="6036165" cy="3574069"/>
          </a:xfrm>
        </p:spPr>
        <p:txBody>
          <a:bodyPr/>
          <a:lstStyle/>
          <a:p>
            <a:r>
              <a:rPr lang="en-US" dirty="0"/>
              <a:t>Cost Equivalencies</a:t>
            </a:r>
          </a:p>
          <a:p>
            <a:pPr lvl="1"/>
            <a:r>
              <a:rPr lang="en-US" dirty="0"/>
              <a:t>As a teacher, about what amount of work is equivalent to the time and energy you spent? </a:t>
            </a:r>
          </a:p>
          <a:p>
            <a:pPr lvl="1"/>
            <a:r>
              <a:rPr lang="en-US" dirty="0"/>
              <a:t>As a scholar or artist? </a:t>
            </a:r>
          </a:p>
          <a:p>
            <a:pPr lvl="1"/>
            <a:r>
              <a:rPr lang="en-US" dirty="0"/>
              <a:t>As a human being with a life? </a:t>
            </a:r>
          </a:p>
          <a:p>
            <a:r>
              <a:rPr lang="en-US" dirty="0"/>
              <a:t>Opportunity Costs</a:t>
            </a:r>
          </a:p>
          <a:p>
            <a:pPr lvl="1"/>
            <a:r>
              <a:rPr lang="en-US" dirty="0"/>
              <a:t>What did you turn down in order to take on these responsibilities? </a:t>
            </a:r>
          </a:p>
          <a:p>
            <a:pPr lvl="1"/>
            <a:r>
              <a:rPr lang="en-US" dirty="0"/>
              <a:t>What did you leave unfinished? </a:t>
            </a:r>
          </a:p>
          <a:p>
            <a:pPr lvl="1"/>
            <a:r>
              <a:rPr lang="en-US" dirty="0"/>
              <a:t>What did you decide not to start? </a:t>
            </a:r>
          </a:p>
          <a:p>
            <a:pPr lvl="1"/>
            <a:endParaRPr lang="en-US" dirty="0"/>
          </a:p>
          <a:p>
            <a:pPr marL="457200" lvl="1" indent="0">
              <a:buNone/>
            </a:pPr>
            <a:endParaRPr lang="en-US" dirty="0"/>
          </a:p>
        </p:txBody>
      </p:sp>
      <p:pic>
        <p:nvPicPr>
          <p:cNvPr id="4" name="Audio Recording Dec 10, 2020 at 8:34:41 AM" descr="Audio Recording Dec 10, 2020 at 8:34:41 AM">
            <a:hlinkClick r:id="" action="ppaction://media"/>
            <a:extLst>
              <a:ext uri="{FF2B5EF4-FFF2-40B4-BE49-F238E27FC236}">
                <a16:creationId xmlns:a16="http://schemas.microsoft.com/office/drawing/2014/main" id="{B45CE77F-368E-1C47-8AED-A18F8FAACA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599" y="5785521"/>
            <a:ext cx="812800" cy="812800"/>
          </a:xfrm>
          <a:prstGeom prst="rect">
            <a:avLst/>
          </a:prstGeom>
        </p:spPr>
      </p:pic>
    </p:spTree>
    <p:extLst>
      <p:ext uri="{BB962C8B-B14F-4D97-AF65-F5344CB8AC3E}">
        <p14:creationId xmlns:p14="http://schemas.microsoft.com/office/powerpoint/2010/main" val="13121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D5D-52CC-4A4E-B9D4-66D512BBE474}"/>
              </a:ext>
            </a:extLst>
          </p:cNvPr>
          <p:cNvSpPr>
            <a:spLocks noGrp="1"/>
          </p:cNvSpPr>
          <p:nvPr>
            <p:ph type="title"/>
          </p:nvPr>
        </p:nvSpPr>
        <p:spPr/>
        <p:txBody>
          <a:bodyPr/>
          <a:lstStyle/>
          <a:p>
            <a:r>
              <a:rPr lang="en-US" dirty="0"/>
              <a:t>Costs (to You) (cont’d)</a:t>
            </a:r>
          </a:p>
        </p:txBody>
      </p:sp>
      <p:sp>
        <p:nvSpPr>
          <p:cNvPr id="3" name="Content Placeholder 2">
            <a:extLst>
              <a:ext uri="{FF2B5EF4-FFF2-40B4-BE49-F238E27FC236}">
                <a16:creationId xmlns:a16="http://schemas.microsoft.com/office/drawing/2014/main" id="{980719C6-92D7-074F-839C-CDC5704DEF81}"/>
              </a:ext>
            </a:extLst>
          </p:cNvPr>
          <p:cNvSpPr>
            <a:spLocks noGrp="1"/>
          </p:cNvSpPr>
          <p:nvPr>
            <p:ph idx="1"/>
          </p:nvPr>
        </p:nvSpPr>
        <p:spPr>
          <a:xfrm>
            <a:off x="3997760" y="2249788"/>
            <a:ext cx="4196479" cy="3465213"/>
          </a:xfrm>
        </p:spPr>
        <p:txBody>
          <a:bodyPr/>
          <a:lstStyle/>
          <a:p>
            <a:pPr marL="0" indent="0">
              <a:buNone/>
            </a:pPr>
            <a:endParaRPr lang="en-US" dirty="0"/>
          </a:p>
          <a:p>
            <a:r>
              <a:rPr lang="en-US" dirty="0"/>
              <a:t>Non-Quantifiable Costs</a:t>
            </a:r>
          </a:p>
          <a:p>
            <a:pPr lvl="1"/>
            <a:r>
              <a:rPr lang="en-US" dirty="0"/>
              <a:t>Emotional and mental energy inputs</a:t>
            </a:r>
          </a:p>
          <a:p>
            <a:pPr lvl="1"/>
            <a:r>
              <a:rPr lang="en-US" dirty="0"/>
              <a:t>Personal loss or sacrifice</a:t>
            </a:r>
          </a:p>
          <a:p>
            <a:pPr lvl="1"/>
            <a:r>
              <a:rPr lang="en-US" dirty="0"/>
              <a:t>Sense of self and self-worth</a:t>
            </a:r>
          </a:p>
        </p:txBody>
      </p:sp>
      <p:pic>
        <p:nvPicPr>
          <p:cNvPr id="4" name="Audio Recording Dec 10, 2020 at 8:35:40 AM" descr="Audio Recording Dec 10, 2020 at 8:35:40 AM">
            <a:hlinkClick r:id="" action="ppaction://media"/>
            <a:extLst>
              <a:ext uri="{FF2B5EF4-FFF2-40B4-BE49-F238E27FC236}">
                <a16:creationId xmlns:a16="http://schemas.microsoft.com/office/drawing/2014/main" id="{25DEC9BF-9945-7D44-9411-9DE466D48C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599" y="5790034"/>
            <a:ext cx="812800" cy="812800"/>
          </a:xfrm>
          <a:prstGeom prst="rect">
            <a:avLst/>
          </a:prstGeom>
        </p:spPr>
      </p:pic>
    </p:spTree>
    <p:extLst>
      <p:ext uri="{BB962C8B-B14F-4D97-AF65-F5344CB8AC3E}">
        <p14:creationId xmlns:p14="http://schemas.microsoft.com/office/powerpoint/2010/main" val="38235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2408-230E-864C-BFB1-CCF5B71EFA5F}"/>
              </a:ext>
            </a:extLst>
          </p:cNvPr>
          <p:cNvSpPr>
            <a:spLocks noGrp="1"/>
          </p:cNvSpPr>
          <p:nvPr>
            <p:ph type="title"/>
          </p:nvPr>
        </p:nvSpPr>
        <p:spPr/>
        <p:txBody>
          <a:bodyPr/>
          <a:lstStyle/>
          <a:p>
            <a:r>
              <a:rPr lang="en-US" dirty="0"/>
              <a:t>Mitigation Practices for Faculty</a:t>
            </a:r>
          </a:p>
        </p:txBody>
      </p:sp>
      <p:sp>
        <p:nvSpPr>
          <p:cNvPr id="3" name="Content Placeholder 2">
            <a:extLst>
              <a:ext uri="{FF2B5EF4-FFF2-40B4-BE49-F238E27FC236}">
                <a16:creationId xmlns:a16="http://schemas.microsoft.com/office/drawing/2014/main" id="{ED1E2572-5B83-8441-B5A9-A8EE89B821BD}"/>
              </a:ext>
            </a:extLst>
          </p:cNvPr>
          <p:cNvSpPr>
            <a:spLocks noGrp="1"/>
          </p:cNvSpPr>
          <p:nvPr>
            <p:ph idx="1"/>
          </p:nvPr>
        </p:nvSpPr>
        <p:spPr>
          <a:xfrm>
            <a:off x="680321" y="2336872"/>
            <a:ext cx="9613861" cy="3911527"/>
          </a:xfrm>
        </p:spPr>
        <p:txBody>
          <a:bodyPr>
            <a:normAutofit fontScale="85000" lnSpcReduction="10000"/>
          </a:bodyPr>
          <a:lstStyle/>
          <a:p>
            <a:pPr marL="0" indent="0">
              <a:buNone/>
            </a:pPr>
            <a:r>
              <a:rPr lang="en-US" dirty="0"/>
              <a:t>To repeat: There is no substitute for systemic reevaluation of how we account for and recognize “hidden” labor. However, some practices you can employ in the future to track and assess your own “hidden” work include:</a:t>
            </a:r>
          </a:p>
          <a:p>
            <a:pPr lvl="1"/>
            <a:endParaRPr lang="en-US" dirty="0"/>
          </a:p>
          <a:p>
            <a:pPr lvl="1"/>
            <a:r>
              <a:rPr lang="en-US" dirty="0"/>
              <a:t>Deciding in advance what kind of service, advice, and mentorship you’re committed to. </a:t>
            </a:r>
          </a:p>
          <a:p>
            <a:pPr lvl="1"/>
            <a:r>
              <a:rPr lang="en-US" dirty="0"/>
              <a:t>Rigorously tracking and journaling about the underrecognized work you do</a:t>
            </a:r>
          </a:p>
          <a:p>
            <a:pPr lvl="1"/>
            <a:r>
              <a:rPr lang="en-US" dirty="0"/>
              <a:t>Expressing your support needs to your department chair or program director </a:t>
            </a:r>
          </a:p>
          <a:p>
            <a:pPr lvl="1"/>
            <a:r>
              <a:rPr lang="en-US" dirty="0"/>
              <a:t>Using your “hidden” labor as an occasion for publication or creation: </a:t>
            </a:r>
          </a:p>
          <a:p>
            <a:pPr lvl="2"/>
            <a:r>
              <a:rPr lang="en-US" dirty="0" err="1"/>
              <a:t>SoTL</a:t>
            </a:r>
            <a:endParaRPr lang="en-US" dirty="0"/>
          </a:p>
          <a:p>
            <a:pPr lvl="2"/>
            <a:r>
              <a:rPr lang="en-US" dirty="0"/>
              <a:t>Essays on the academy</a:t>
            </a:r>
          </a:p>
          <a:p>
            <a:pPr marL="692150" lvl="2" indent="-233363"/>
            <a:r>
              <a:rPr lang="en-US" sz="2000" dirty="0"/>
              <a:t>Protect your time by saying </a:t>
            </a:r>
            <a:r>
              <a:rPr lang="en-US" sz="2000" i="1" dirty="0"/>
              <a:t>No </a:t>
            </a:r>
            <a:r>
              <a:rPr lang="en-US" sz="2000" dirty="0"/>
              <a:t>to requests.</a:t>
            </a:r>
          </a:p>
          <a:p>
            <a:pPr marL="1149350" lvl="3" indent="-233363"/>
            <a:r>
              <a:rPr lang="en-US" sz="1800" dirty="0"/>
              <a:t>Schedule your time well in advance</a:t>
            </a:r>
          </a:p>
          <a:p>
            <a:pPr marL="1149350" lvl="3" indent="-233363"/>
            <a:r>
              <a:rPr lang="en-US" sz="1800" dirty="0"/>
              <a:t>Work with your department chair</a:t>
            </a:r>
          </a:p>
          <a:p>
            <a:pPr marL="1149350" lvl="3" indent="-233363"/>
            <a:r>
              <a:rPr lang="en-US" sz="1800" dirty="0"/>
              <a:t>What are your limits? </a:t>
            </a:r>
          </a:p>
        </p:txBody>
      </p:sp>
      <p:pic>
        <p:nvPicPr>
          <p:cNvPr id="4" name="Audio Recording Dec 10, 2020 at 8:40:54 AM" descr="Audio Recording Dec 10, 2020 at 8:40:54 AM">
            <a:hlinkClick r:id="" action="ppaction://media"/>
            <a:extLst>
              <a:ext uri="{FF2B5EF4-FFF2-40B4-BE49-F238E27FC236}">
                <a16:creationId xmlns:a16="http://schemas.microsoft.com/office/drawing/2014/main" id="{7BF74F27-1216-814A-AA8D-34774CD2F1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41999"/>
            <a:ext cx="812800" cy="812800"/>
          </a:xfrm>
          <a:prstGeom prst="rect">
            <a:avLst/>
          </a:prstGeom>
        </p:spPr>
      </p:pic>
    </p:spTree>
    <p:extLst>
      <p:ext uri="{BB962C8B-B14F-4D97-AF65-F5344CB8AC3E}">
        <p14:creationId xmlns:p14="http://schemas.microsoft.com/office/powerpoint/2010/main" val="16682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48D0-2207-4F42-BBF5-DBC2B53935EC}"/>
              </a:ext>
            </a:extLst>
          </p:cNvPr>
          <p:cNvSpPr>
            <a:spLocks noGrp="1"/>
          </p:cNvSpPr>
          <p:nvPr>
            <p:ph type="title"/>
          </p:nvPr>
        </p:nvSpPr>
        <p:spPr/>
        <p:txBody>
          <a:bodyPr/>
          <a:lstStyle/>
          <a:p>
            <a:pPr algn="ctr"/>
            <a:r>
              <a:rPr lang="en-US" dirty="0"/>
              <a:t>Thank You</a:t>
            </a:r>
          </a:p>
        </p:txBody>
      </p:sp>
      <p:sp>
        <p:nvSpPr>
          <p:cNvPr id="4" name="TextBox 3">
            <a:extLst>
              <a:ext uri="{FF2B5EF4-FFF2-40B4-BE49-F238E27FC236}">
                <a16:creationId xmlns:a16="http://schemas.microsoft.com/office/drawing/2014/main" id="{B12DD45E-2998-044C-BA80-CF7D126C5072}"/>
              </a:ext>
            </a:extLst>
          </p:cNvPr>
          <p:cNvSpPr txBox="1"/>
          <p:nvPr/>
        </p:nvSpPr>
        <p:spPr>
          <a:xfrm>
            <a:off x="3498973" y="2861484"/>
            <a:ext cx="5194053" cy="2031325"/>
          </a:xfrm>
          <a:prstGeom prst="rect">
            <a:avLst/>
          </a:prstGeom>
          <a:noFill/>
        </p:spPr>
        <p:txBody>
          <a:bodyPr wrap="square" rtlCol="0">
            <a:spAutoFit/>
          </a:bodyPr>
          <a:lstStyle/>
          <a:p>
            <a:r>
              <a:rPr lang="en-US" dirty="0"/>
              <a:t>Craig N. Owens, PhD</a:t>
            </a:r>
          </a:p>
          <a:p>
            <a:r>
              <a:rPr lang="en-US" dirty="0"/>
              <a:t>Professor of English</a:t>
            </a:r>
          </a:p>
          <a:p>
            <a:r>
              <a:rPr lang="en-US" dirty="0"/>
              <a:t>Director, Center for Teaching Excellence at</a:t>
            </a:r>
          </a:p>
          <a:p>
            <a:r>
              <a:rPr lang="en-US" dirty="0"/>
              <a:t>Drake University</a:t>
            </a:r>
          </a:p>
          <a:p>
            <a:endParaRPr lang="en-US" dirty="0"/>
          </a:p>
          <a:p>
            <a:r>
              <a:rPr lang="en-US" dirty="0">
                <a:hlinkClick r:id="rId4"/>
              </a:rPr>
              <a:t>teaching.excellence@drake.edu</a:t>
            </a:r>
            <a:endParaRPr lang="en-US" dirty="0"/>
          </a:p>
          <a:p>
            <a:endParaRPr lang="en-US" dirty="0"/>
          </a:p>
        </p:txBody>
      </p:sp>
      <p:pic>
        <p:nvPicPr>
          <p:cNvPr id="5" name="Audio Recording Dec 10, 2020 at 8:43:37 AM" descr="Audio Recording Dec 10, 2020 at 8:43:37 AM">
            <a:hlinkClick r:id="" action="ppaction://media"/>
            <a:extLst>
              <a:ext uri="{FF2B5EF4-FFF2-40B4-BE49-F238E27FC236}">
                <a16:creationId xmlns:a16="http://schemas.microsoft.com/office/drawing/2014/main" id="{CE63333E-B7B8-DF4F-8016-9068D60F23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599" y="5513727"/>
            <a:ext cx="812800" cy="812800"/>
          </a:xfrm>
          <a:prstGeom prst="rect">
            <a:avLst/>
          </a:prstGeom>
        </p:spPr>
      </p:pic>
    </p:spTree>
    <p:extLst>
      <p:ext uri="{BB962C8B-B14F-4D97-AF65-F5344CB8AC3E}">
        <p14:creationId xmlns:p14="http://schemas.microsoft.com/office/powerpoint/2010/main" val="29910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7158-6AE6-EB45-A3AB-31F89D5F1835}"/>
              </a:ext>
            </a:extLst>
          </p:cNvPr>
          <p:cNvSpPr>
            <a:spLocks noGrp="1"/>
          </p:cNvSpPr>
          <p:nvPr>
            <p:ph type="title"/>
          </p:nvPr>
        </p:nvSpPr>
        <p:spPr/>
        <p:txBody>
          <a:bodyPr/>
          <a:lstStyle/>
          <a:p>
            <a:r>
              <a:rPr lang="en-US" dirty="0"/>
              <a:t>Who Performs “Hidden” Labor? </a:t>
            </a:r>
          </a:p>
        </p:txBody>
      </p:sp>
      <p:sp>
        <p:nvSpPr>
          <p:cNvPr id="3" name="Content Placeholder 2">
            <a:extLst>
              <a:ext uri="{FF2B5EF4-FFF2-40B4-BE49-F238E27FC236}">
                <a16:creationId xmlns:a16="http://schemas.microsoft.com/office/drawing/2014/main" id="{0BE46CBD-5E2C-1B46-BDFB-56E55EDD7F71}"/>
              </a:ext>
            </a:extLst>
          </p:cNvPr>
          <p:cNvSpPr>
            <a:spLocks noGrp="1"/>
          </p:cNvSpPr>
          <p:nvPr>
            <p:ph idx="1"/>
          </p:nvPr>
        </p:nvSpPr>
        <p:spPr>
          <a:xfrm>
            <a:off x="2382083" y="2380416"/>
            <a:ext cx="6210336" cy="3599316"/>
          </a:xfrm>
        </p:spPr>
        <p:txBody>
          <a:bodyPr/>
          <a:lstStyle/>
          <a:p>
            <a:r>
              <a:rPr lang="en-US" dirty="0"/>
              <a:t>All faculty to some extent</a:t>
            </a:r>
          </a:p>
          <a:p>
            <a:r>
              <a:rPr lang="en-US" dirty="0"/>
              <a:t>In particular, faculty whose cultural identity is—or is perceived as—part of their professional academic identity</a:t>
            </a:r>
          </a:p>
          <a:p>
            <a:pPr lvl="1"/>
            <a:r>
              <a:rPr lang="en-US" dirty="0"/>
              <a:t>International Faculty</a:t>
            </a:r>
          </a:p>
          <a:p>
            <a:pPr lvl="1"/>
            <a:r>
              <a:rPr lang="en-US" dirty="0"/>
              <a:t>Faculty of Color</a:t>
            </a:r>
          </a:p>
          <a:p>
            <a:pPr lvl="1"/>
            <a:r>
              <a:rPr lang="en-US" dirty="0"/>
              <a:t>Women</a:t>
            </a:r>
          </a:p>
          <a:p>
            <a:pPr lvl="1"/>
            <a:r>
              <a:rPr lang="en-US" dirty="0"/>
              <a:t>LGBTQ+ Faculty</a:t>
            </a:r>
          </a:p>
          <a:p>
            <a:pPr lvl="1"/>
            <a:r>
              <a:rPr lang="en-US" dirty="0"/>
              <a:t>Young Faculty</a:t>
            </a:r>
          </a:p>
        </p:txBody>
      </p:sp>
      <p:pic>
        <p:nvPicPr>
          <p:cNvPr id="4" name="Audio Recording Dec 10, 2020 at 8:14:07 AM" descr="Audio Recording Dec 10, 2020 at 8:14:07 AM">
            <a:hlinkClick r:id="" action="ppaction://media"/>
            <a:extLst>
              <a:ext uri="{FF2B5EF4-FFF2-40B4-BE49-F238E27FC236}">
                <a16:creationId xmlns:a16="http://schemas.microsoft.com/office/drawing/2014/main" id="{22549DAE-E2A0-174A-8ECC-0C946B8829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7251" y="5802634"/>
            <a:ext cx="812800" cy="812800"/>
          </a:xfrm>
          <a:prstGeom prst="rect">
            <a:avLst/>
          </a:prstGeom>
        </p:spPr>
      </p:pic>
    </p:spTree>
    <p:extLst>
      <p:ext uri="{BB962C8B-B14F-4D97-AF65-F5344CB8AC3E}">
        <p14:creationId xmlns:p14="http://schemas.microsoft.com/office/powerpoint/2010/main" val="37158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879D-6407-194E-9CB6-2ADB1C41A236}"/>
              </a:ext>
            </a:extLst>
          </p:cNvPr>
          <p:cNvSpPr>
            <a:spLocks noGrp="1"/>
          </p:cNvSpPr>
          <p:nvPr>
            <p:ph type="title"/>
          </p:nvPr>
        </p:nvSpPr>
        <p:spPr/>
        <p:txBody>
          <a:bodyPr/>
          <a:lstStyle/>
          <a:p>
            <a:r>
              <a:rPr lang="en-US" dirty="0"/>
              <a:t>Sources (selected)</a:t>
            </a:r>
          </a:p>
        </p:txBody>
      </p:sp>
      <p:sp>
        <p:nvSpPr>
          <p:cNvPr id="3" name="Content Placeholder 2">
            <a:extLst>
              <a:ext uri="{FF2B5EF4-FFF2-40B4-BE49-F238E27FC236}">
                <a16:creationId xmlns:a16="http://schemas.microsoft.com/office/drawing/2014/main" id="{DC56DE7A-71FC-A04F-A38A-5368E282CD52}"/>
              </a:ext>
            </a:extLst>
          </p:cNvPr>
          <p:cNvSpPr>
            <a:spLocks noGrp="1"/>
          </p:cNvSpPr>
          <p:nvPr>
            <p:ph idx="1"/>
          </p:nvPr>
        </p:nvSpPr>
        <p:spPr/>
        <p:txBody>
          <a:bodyPr>
            <a:normAutofit fontScale="62500" lnSpcReduction="20000"/>
          </a:bodyPr>
          <a:lstStyle/>
          <a:p>
            <a:r>
              <a:rPr lang="en-US" dirty="0"/>
              <a:t>Matthew, Patricia A. “What is Faculty Diversity Worth to a University?” </a:t>
            </a:r>
            <a:r>
              <a:rPr lang="en-US" i="1" dirty="0"/>
              <a:t>The Atlantic </a:t>
            </a:r>
            <a:r>
              <a:rPr lang="en-US" dirty="0"/>
              <a:t>(Online). 23 November 2016. </a:t>
            </a:r>
            <a:r>
              <a:rPr lang="en-US" u="sng" dirty="0">
                <a:hlinkClick r:id="rId2"/>
              </a:rPr>
              <a:t>https://www.theatlantic.com/education/archive/2016/11/what-is-faculty-diversity-worth-to-a-university/508334/</a:t>
            </a:r>
            <a:r>
              <a:rPr lang="en-US" dirty="0"/>
              <a:t> </a:t>
            </a:r>
          </a:p>
          <a:p>
            <a:r>
              <a:rPr lang="en-US" dirty="0"/>
              <a:t>Williams June, Audrey. “The Invisible Labor of Minority professors. </a:t>
            </a:r>
            <a:r>
              <a:rPr lang="en-US" i="1" dirty="0"/>
              <a:t>The Chronicle of Higher Education</a:t>
            </a:r>
            <a:r>
              <a:rPr lang="en-US" dirty="0"/>
              <a:t> 62:11. November 13, 2015. Gale Academic </a:t>
            </a:r>
            <a:r>
              <a:rPr lang="en-US" dirty="0" err="1"/>
              <a:t>Onefile</a:t>
            </a:r>
            <a:r>
              <a:rPr lang="en-US" dirty="0"/>
              <a:t>. </a:t>
            </a:r>
          </a:p>
          <a:p>
            <a:r>
              <a:rPr lang="en-US" dirty="0"/>
              <a:t>Abelson, Miriam J. et al. writing as Social Sciences Feminist Network Research Interest Group. </a:t>
            </a:r>
            <a:r>
              <a:rPr lang="en-US" i="1" dirty="0"/>
              <a:t>The Burden of Invisible Work in Academia: Social Inequalities and Time Use in Five University Departments</a:t>
            </a:r>
            <a:r>
              <a:rPr lang="en-US" dirty="0"/>
              <a:t>. </a:t>
            </a:r>
            <a:r>
              <a:rPr lang="en-US" i="1" dirty="0"/>
              <a:t>Humboldt Journal of Social Relations</a:t>
            </a:r>
            <a:r>
              <a:rPr lang="en-US" dirty="0"/>
              <a:t> (Special Issue on Diversity &amp; Social Justice in Higher Education) 39:39 (2017).</a:t>
            </a:r>
          </a:p>
          <a:p>
            <a:r>
              <a:rPr lang="en-US" dirty="0"/>
              <a:t>Flaherty, Colleen. “Undue Burden.” Inside Higher Ed (Online). 4 June 2019. </a:t>
            </a:r>
            <a:r>
              <a:rPr lang="en-US" u="sng" dirty="0">
                <a:hlinkClick r:id="rId3"/>
              </a:rPr>
              <a:t>https://www.insidehighered.com/news/2019/06/04/whos-doing-heavy-lifting-terms-diversity-and-inclusion-work</a:t>
            </a:r>
            <a:r>
              <a:rPr lang="en-US" dirty="0"/>
              <a:t> </a:t>
            </a:r>
          </a:p>
          <a:p>
            <a:r>
              <a:rPr lang="en-US" dirty="0"/>
              <a:t>Diallo, Olivia. “Invisible Labor Takes Toll on Faculty of Color. </a:t>
            </a:r>
            <a:r>
              <a:rPr lang="en-US" i="1" dirty="0"/>
              <a:t>The Miscellany News</a:t>
            </a:r>
            <a:r>
              <a:rPr lang="en-US" dirty="0"/>
              <a:t>. (Online)l. 5 December 2019. </a:t>
            </a:r>
          </a:p>
          <a:p>
            <a:r>
              <a:rPr lang="en-US" dirty="0" err="1"/>
              <a:t>Misra</a:t>
            </a:r>
            <a:r>
              <a:rPr lang="en-US" dirty="0"/>
              <a:t>, Joya, Jennifer Hickes Lundquist, Elissa Holmes, and Stephanie </a:t>
            </a:r>
            <a:r>
              <a:rPr lang="en-US" dirty="0" err="1"/>
              <a:t>Agiomavritis</a:t>
            </a:r>
            <a:r>
              <a:rPr lang="en-US" dirty="0"/>
              <a:t>. “The Ivory Ceiling of Service Work.” </a:t>
            </a:r>
            <a:r>
              <a:rPr lang="en-US" i="1" dirty="0"/>
              <a:t>AAUP </a:t>
            </a:r>
            <a:r>
              <a:rPr lang="en-US" dirty="0"/>
              <a:t>(Online) January-February 2011. </a:t>
            </a:r>
            <a:r>
              <a:rPr lang="en-US" u="sng" dirty="0">
                <a:hlinkClick r:id="rId4"/>
              </a:rPr>
              <a:t>https://www.aaup.org/article/ivory-ceiling-service-work#.X8-K6kJKhTY</a:t>
            </a:r>
            <a:r>
              <a:rPr lang="en-US" dirty="0"/>
              <a:t> </a:t>
            </a:r>
          </a:p>
          <a:p>
            <a:endParaRPr lang="en-US" dirty="0"/>
          </a:p>
        </p:txBody>
      </p:sp>
    </p:spTree>
    <p:extLst>
      <p:ext uri="{BB962C8B-B14F-4D97-AF65-F5344CB8AC3E}">
        <p14:creationId xmlns:p14="http://schemas.microsoft.com/office/powerpoint/2010/main" val="121213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432B-A125-4944-9862-6D2C73840F0D}"/>
              </a:ext>
            </a:extLst>
          </p:cNvPr>
          <p:cNvSpPr>
            <a:spLocks noGrp="1"/>
          </p:cNvSpPr>
          <p:nvPr>
            <p:ph type="title"/>
          </p:nvPr>
        </p:nvSpPr>
        <p:spPr/>
        <p:txBody>
          <a:bodyPr/>
          <a:lstStyle/>
          <a:p>
            <a:r>
              <a:rPr lang="en-US" dirty="0"/>
              <a:t>What is “Hidden” Labor? </a:t>
            </a:r>
          </a:p>
        </p:txBody>
      </p:sp>
      <p:sp>
        <p:nvSpPr>
          <p:cNvPr id="3" name="Content Placeholder 2">
            <a:extLst>
              <a:ext uri="{FF2B5EF4-FFF2-40B4-BE49-F238E27FC236}">
                <a16:creationId xmlns:a16="http://schemas.microsoft.com/office/drawing/2014/main" id="{6A30FE69-64B7-5E43-AA10-5670EFE5A536}"/>
              </a:ext>
            </a:extLst>
          </p:cNvPr>
          <p:cNvSpPr>
            <a:spLocks noGrp="1"/>
          </p:cNvSpPr>
          <p:nvPr>
            <p:ph idx="1"/>
          </p:nvPr>
        </p:nvSpPr>
        <p:spPr>
          <a:xfrm>
            <a:off x="4844142" y="2336873"/>
            <a:ext cx="2503715" cy="3767899"/>
          </a:xfrm>
        </p:spPr>
        <p:txBody>
          <a:bodyPr/>
          <a:lstStyle/>
          <a:p>
            <a:r>
              <a:rPr lang="en-US" dirty="0"/>
              <a:t>Necessary</a:t>
            </a:r>
          </a:p>
          <a:p>
            <a:r>
              <a:rPr lang="en-US" dirty="0"/>
              <a:t>Expected</a:t>
            </a:r>
          </a:p>
          <a:p>
            <a:r>
              <a:rPr lang="en-US" dirty="0"/>
              <a:t>Unrecognized</a:t>
            </a:r>
          </a:p>
          <a:p>
            <a:r>
              <a:rPr lang="en-US" dirty="0"/>
              <a:t>Unincentivized</a:t>
            </a:r>
          </a:p>
          <a:p>
            <a:r>
              <a:rPr lang="en-US" dirty="0"/>
              <a:t>Unrewarded</a:t>
            </a:r>
          </a:p>
        </p:txBody>
      </p:sp>
      <p:pic>
        <p:nvPicPr>
          <p:cNvPr id="4" name="Audio Recording Dec 10, 2020 at 8:14:55 AM" descr="Audio Recording Dec 10, 2020 at 8:14:55 AM">
            <a:hlinkClick r:id="" action="ppaction://media"/>
            <a:extLst>
              <a:ext uri="{FF2B5EF4-FFF2-40B4-BE49-F238E27FC236}">
                <a16:creationId xmlns:a16="http://schemas.microsoft.com/office/drawing/2014/main" id="{C4496475-116F-E340-A5B6-87F5BE0155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599" y="5794679"/>
            <a:ext cx="812800" cy="812800"/>
          </a:xfrm>
          <a:prstGeom prst="rect">
            <a:avLst/>
          </a:prstGeom>
        </p:spPr>
      </p:pic>
    </p:spTree>
    <p:extLst>
      <p:ext uri="{BB962C8B-B14F-4D97-AF65-F5344CB8AC3E}">
        <p14:creationId xmlns:p14="http://schemas.microsoft.com/office/powerpoint/2010/main" val="507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370D-AEEB-2B49-9246-F38F4FCDD0CC}"/>
              </a:ext>
            </a:extLst>
          </p:cNvPr>
          <p:cNvSpPr>
            <a:spLocks noGrp="1"/>
          </p:cNvSpPr>
          <p:nvPr>
            <p:ph type="title"/>
          </p:nvPr>
        </p:nvSpPr>
        <p:spPr/>
        <p:txBody>
          <a:bodyPr/>
          <a:lstStyle/>
          <a:p>
            <a:r>
              <a:rPr lang="en-US" dirty="0"/>
              <a:t>Examples of “Hidden” Labor</a:t>
            </a:r>
          </a:p>
        </p:txBody>
      </p:sp>
      <p:sp>
        <p:nvSpPr>
          <p:cNvPr id="3" name="Content Placeholder 2">
            <a:extLst>
              <a:ext uri="{FF2B5EF4-FFF2-40B4-BE49-F238E27FC236}">
                <a16:creationId xmlns:a16="http://schemas.microsoft.com/office/drawing/2014/main" id="{4B319576-7FB7-3947-8CF6-9B5C7E8096DE}"/>
              </a:ext>
            </a:extLst>
          </p:cNvPr>
          <p:cNvSpPr>
            <a:spLocks noGrp="1"/>
          </p:cNvSpPr>
          <p:nvPr>
            <p:ph idx="1"/>
          </p:nvPr>
        </p:nvSpPr>
        <p:spPr>
          <a:xfrm>
            <a:off x="2112679" y="2130044"/>
            <a:ext cx="6749143" cy="3599316"/>
          </a:xfrm>
        </p:spPr>
        <p:txBody>
          <a:bodyPr>
            <a:normAutofit fontScale="92500" lnSpcReduction="20000"/>
          </a:bodyPr>
          <a:lstStyle/>
          <a:p>
            <a:r>
              <a:rPr lang="en-US" dirty="0"/>
              <a:t>More intense advising and mentoring expectations</a:t>
            </a:r>
          </a:p>
          <a:p>
            <a:pPr lvl="1"/>
            <a:r>
              <a:rPr lang="en-US" dirty="0"/>
              <a:t>From Students</a:t>
            </a:r>
          </a:p>
          <a:p>
            <a:pPr lvl="1"/>
            <a:r>
              <a:rPr lang="en-US" dirty="0"/>
              <a:t>From Colleagues</a:t>
            </a:r>
          </a:p>
          <a:p>
            <a:r>
              <a:rPr lang="en-US" dirty="0"/>
              <a:t>Representational Service</a:t>
            </a:r>
          </a:p>
          <a:p>
            <a:pPr lvl="1"/>
            <a:r>
              <a:rPr lang="en-US" dirty="0"/>
              <a:t>Student Recruitment</a:t>
            </a:r>
          </a:p>
          <a:p>
            <a:pPr lvl="1"/>
            <a:r>
              <a:rPr lang="en-US" dirty="0"/>
              <a:t>Faculty Recruitment</a:t>
            </a:r>
          </a:p>
          <a:p>
            <a:pPr lvl="1"/>
            <a:r>
              <a:rPr lang="en-US" dirty="0"/>
              <a:t>Deliberative and Advisory Bodies</a:t>
            </a:r>
          </a:p>
          <a:p>
            <a:r>
              <a:rPr lang="en-US" dirty="0"/>
              <a:t>Social and Emotional Care of Colleagues</a:t>
            </a:r>
          </a:p>
          <a:p>
            <a:r>
              <a:rPr lang="en-US" dirty="0"/>
              <a:t>Designing and revising courses</a:t>
            </a:r>
          </a:p>
          <a:p>
            <a:r>
              <a:rPr lang="en-US" dirty="0"/>
              <a:t>Community Engagement</a:t>
            </a:r>
          </a:p>
          <a:p>
            <a:r>
              <a:rPr lang="en-US" dirty="0"/>
              <a:t>Attending Meetings Like This</a:t>
            </a:r>
          </a:p>
          <a:p>
            <a:pPr marL="0" indent="0">
              <a:buNone/>
            </a:pPr>
            <a:endParaRPr lang="en-US" dirty="0"/>
          </a:p>
          <a:p>
            <a:endParaRPr lang="en-US" dirty="0"/>
          </a:p>
        </p:txBody>
      </p:sp>
      <p:pic>
        <p:nvPicPr>
          <p:cNvPr id="4" name="Audio Recording Dec 10, 2020 at 8:18:32 AM" descr="Audio Recording Dec 10, 2020 at 8:18:32 AM">
            <a:hlinkClick r:id="" action="ppaction://media"/>
            <a:extLst>
              <a:ext uri="{FF2B5EF4-FFF2-40B4-BE49-F238E27FC236}">
                <a16:creationId xmlns:a16="http://schemas.microsoft.com/office/drawing/2014/main" id="{C0BF4CE0-965A-7748-969B-CEAB8199D7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32061"/>
            <a:ext cx="812800" cy="812800"/>
          </a:xfrm>
          <a:prstGeom prst="rect">
            <a:avLst/>
          </a:prstGeom>
        </p:spPr>
      </p:pic>
    </p:spTree>
    <p:extLst>
      <p:ext uri="{BB962C8B-B14F-4D97-AF65-F5344CB8AC3E}">
        <p14:creationId xmlns:p14="http://schemas.microsoft.com/office/powerpoint/2010/main" val="39603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6675-02F0-494E-A668-5B76F2858942}"/>
              </a:ext>
            </a:extLst>
          </p:cNvPr>
          <p:cNvSpPr>
            <a:spLocks noGrp="1"/>
          </p:cNvSpPr>
          <p:nvPr>
            <p:ph type="title"/>
          </p:nvPr>
        </p:nvSpPr>
        <p:spPr/>
        <p:txBody>
          <a:bodyPr/>
          <a:lstStyle/>
          <a:p>
            <a:r>
              <a:rPr lang="en-US" dirty="0"/>
              <a:t>Why the Scare-Quotes around “Hidden”</a:t>
            </a:r>
          </a:p>
        </p:txBody>
      </p:sp>
      <p:sp>
        <p:nvSpPr>
          <p:cNvPr id="3" name="Content Placeholder 2">
            <a:extLst>
              <a:ext uri="{FF2B5EF4-FFF2-40B4-BE49-F238E27FC236}">
                <a16:creationId xmlns:a16="http://schemas.microsoft.com/office/drawing/2014/main" id="{9FA8C313-CC53-564E-9613-8C52D7468711}"/>
              </a:ext>
            </a:extLst>
          </p:cNvPr>
          <p:cNvSpPr>
            <a:spLocks noGrp="1"/>
          </p:cNvSpPr>
          <p:nvPr>
            <p:ph idx="1"/>
          </p:nvPr>
        </p:nvSpPr>
        <p:spPr>
          <a:xfrm>
            <a:off x="2936403" y="2336873"/>
            <a:ext cx="6319193" cy="3767899"/>
          </a:xfrm>
        </p:spPr>
        <p:txBody>
          <a:bodyPr/>
          <a:lstStyle/>
          <a:p>
            <a:r>
              <a:rPr lang="en-US" dirty="0"/>
              <a:t>Nobody is hiding their “Hidden” Labor.</a:t>
            </a:r>
          </a:p>
          <a:p>
            <a:r>
              <a:rPr lang="en-US" dirty="0"/>
              <a:t>Rather, it is overlooked and undervalued. </a:t>
            </a:r>
          </a:p>
          <a:p>
            <a:r>
              <a:rPr lang="en-US" dirty="0"/>
              <a:t>Sometimes referred to as “invisible” labor. </a:t>
            </a:r>
          </a:p>
          <a:p>
            <a:pPr marL="0" indent="0">
              <a:buNone/>
            </a:pPr>
            <a:endParaRPr lang="en-US" dirty="0"/>
          </a:p>
          <a:p>
            <a:pPr marL="0" indent="0">
              <a:buNone/>
            </a:pPr>
            <a:r>
              <a:rPr lang="en-US" i="1" dirty="0"/>
              <a:t>Its hiddenness or invisibility is an effect of neglect or ignorance within the institution and its systems, not an inherent quality of the labor itself. </a:t>
            </a:r>
          </a:p>
        </p:txBody>
      </p:sp>
      <p:pic>
        <p:nvPicPr>
          <p:cNvPr id="4" name="Audio Recording Dec 10, 2020 at 8:19:18 AM" descr="Audio Recording Dec 10, 2020 at 8:19:18 AM">
            <a:hlinkClick r:id="" action="ppaction://media"/>
            <a:extLst>
              <a:ext uri="{FF2B5EF4-FFF2-40B4-BE49-F238E27FC236}">
                <a16:creationId xmlns:a16="http://schemas.microsoft.com/office/drawing/2014/main" id="{195A701F-EB2A-E44C-AFCB-9907A3932D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599" y="5794679"/>
            <a:ext cx="812800" cy="812800"/>
          </a:xfrm>
          <a:prstGeom prst="rect">
            <a:avLst/>
          </a:prstGeom>
        </p:spPr>
      </p:pic>
    </p:spTree>
    <p:extLst>
      <p:ext uri="{BB962C8B-B14F-4D97-AF65-F5344CB8AC3E}">
        <p14:creationId xmlns:p14="http://schemas.microsoft.com/office/powerpoint/2010/main" val="34172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B08A-5D10-3F48-B9E4-C8B831E1C8FF}"/>
              </a:ext>
            </a:extLst>
          </p:cNvPr>
          <p:cNvSpPr>
            <a:spLocks noGrp="1"/>
          </p:cNvSpPr>
          <p:nvPr>
            <p:ph type="title"/>
          </p:nvPr>
        </p:nvSpPr>
        <p:spPr/>
        <p:txBody>
          <a:bodyPr/>
          <a:lstStyle/>
          <a:p>
            <a:r>
              <a:rPr lang="en-US" dirty="0"/>
              <a:t>What Makes Hidden Labor Different? </a:t>
            </a:r>
          </a:p>
        </p:txBody>
      </p:sp>
      <p:sp>
        <p:nvSpPr>
          <p:cNvPr id="3" name="Content Placeholder 2">
            <a:extLst>
              <a:ext uri="{FF2B5EF4-FFF2-40B4-BE49-F238E27FC236}">
                <a16:creationId xmlns:a16="http://schemas.microsoft.com/office/drawing/2014/main" id="{917E2499-217E-EA4C-A9BA-118F74D880C3}"/>
              </a:ext>
            </a:extLst>
          </p:cNvPr>
          <p:cNvSpPr>
            <a:spLocks noGrp="1"/>
          </p:cNvSpPr>
          <p:nvPr>
            <p:ph idx="1"/>
          </p:nvPr>
        </p:nvSpPr>
        <p:spPr/>
        <p:txBody>
          <a:bodyPr>
            <a:normAutofit/>
          </a:bodyPr>
          <a:lstStyle/>
          <a:p>
            <a:r>
              <a:rPr lang="en-US" dirty="0"/>
              <a:t>Students—even students who are not enrolled in a particular faculty member’s courses or as their advisees—will seek out a professor with whom they identify for advice, mentorship, and guidance. </a:t>
            </a:r>
          </a:p>
          <a:p>
            <a:r>
              <a:rPr lang="en-US" dirty="0"/>
              <a:t>Administration relies on faculty from underrepresented backgrounds and identities to represent their group’s perspective on committees (a version of the “native informant” assumption)</a:t>
            </a:r>
          </a:p>
          <a:p>
            <a:pPr marL="0" indent="0">
              <a:buNone/>
            </a:pPr>
            <a:endParaRPr lang="en-US" dirty="0"/>
          </a:p>
        </p:txBody>
      </p:sp>
      <p:pic>
        <p:nvPicPr>
          <p:cNvPr id="4" name="Audio Recording Dec 10, 2020 at 8:20:22 AM" descr="Audio Recording Dec 10, 2020 at 8:20:22 AM">
            <a:hlinkClick r:id="" action="ppaction://media"/>
            <a:extLst>
              <a:ext uri="{FF2B5EF4-FFF2-40B4-BE49-F238E27FC236}">
                <a16:creationId xmlns:a16="http://schemas.microsoft.com/office/drawing/2014/main" id="{26111513-1AA5-514F-BC2B-6CB14E7B6C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05557"/>
            <a:ext cx="812800" cy="812800"/>
          </a:xfrm>
          <a:prstGeom prst="rect">
            <a:avLst/>
          </a:prstGeom>
        </p:spPr>
      </p:pic>
    </p:spTree>
    <p:extLst>
      <p:ext uri="{BB962C8B-B14F-4D97-AF65-F5344CB8AC3E}">
        <p14:creationId xmlns:p14="http://schemas.microsoft.com/office/powerpoint/2010/main" val="38130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3F07-9FD3-CC4F-B63A-AF4166B60361}"/>
              </a:ext>
            </a:extLst>
          </p:cNvPr>
          <p:cNvSpPr>
            <a:spLocks noGrp="1"/>
          </p:cNvSpPr>
          <p:nvPr>
            <p:ph type="title"/>
          </p:nvPr>
        </p:nvSpPr>
        <p:spPr/>
        <p:txBody>
          <a:bodyPr/>
          <a:lstStyle/>
          <a:p>
            <a:r>
              <a:rPr lang="en-US" dirty="0"/>
              <a:t>Differences (cont’d)</a:t>
            </a:r>
          </a:p>
        </p:txBody>
      </p:sp>
      <p:sp>
        <p:nvSpPr>
          <p:cNvPr id="3" name="Content Placeholder 2">
            <a:extLst>
              <a:ext uri="{FF2B5EF4-FFF2-40B4-BE49-F238E27FC236}">
                <a16:creationId xmlns:a16="http://schemas.microsoft.com/office/drawing/2014/main" id="{616FC197-E537-B847-8F28-93E387688B85}"/>
              </a:ext>
            </a:extLst>
          </p:cNvPr>
          <p:cNvSpPr>
            <a:spLocks noGrp="1"/>
          </p:cNvSpPr>
          <p:nvPr>
            <p:ph idx="1"/>
          </p:nvPr>
        </p:nvSpPr>
        <p:spPr/>
        <p:txBody>
          <a:bodyPr>
            <a:normAutofit/>
          </a:bodyPr>
          <a:lstStyle/>
          <a:p>
            <a:r>
              <a:rPr lang="en-US" sz="2800" dirty="0"/>
              <a:t>Faculty from underrepresented backgrounds and identities have internalized expectations that they must outperform their straight white cis male counterparts to “prove themselves” (an intensification of the “</a:t>
            </a:r>
            <a:r>
              <a:rPr lang="en-US" sz="2800"/>
              <a:t>impostor syndrome”). </a:t>
            </a:r>
            <a:endParaRPr lang="en-US" sz="2800" dirty="0"/>
          </a:p>
        </p:txBody>
      </p:sp>
      <p:pic>
        <p:nvPicPr>
          <p:cNvPr id="4" name="Audio Recording Dec 10, 2020 at 8:21:04 AM" descr="Audio Recording Dec 10, 2020 at 8:21:04 AM">
            <a:hlinkClick r:id="" action="ppaction://media"/>
            <a:extLst>
              <a:ext uri="{FF2B5EF4-FFF2-40B4-BE49-F238E27FC236}">
                <a16:creationId xmlns:a16="http://schemas.microsoft.com/office/drawing/2014/main" id="{143A47D6-6DB0-1C47-89C0-362ABBFC04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05556"/>
            <a:ext cx="812800" cy="812800"/>
          </a:xfrm>
          <a:prstGeom prst="rect">
            <a:avLst/>
          </a:prstGeom>
        </p:spPr>
      </p:pic>
    </p:spTree>
    <p:extLst>
      <p:ext uri="{BB962C8B-B14F-4D97-AF65-F5344CB8AC3E}">
        <p14:creationId xmlns:p14="http://schemas.microsoft.com/office/powerpoint/2010/main" val="7270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0508-9D51-884A-96E5-86F9011258D8}"/>
              </a:ext>
            </a:extLst>
          </p:cNvPr>
          <p:cNvSpPr>
            <a:spLocks noGrp="1"/>
          </p:cNvSpPr>
          <p:nvPr>
            <p:ph type="title"/>
          </p:nvPr>
        </p:nvSpPr>
        <p:spPr/>
        <p:txBody>
          <a:bodyPr/>
          <a:lstStyle/>
          <a:p>
            <a:r>
              <a:rPr lang="en-US" dirty="0"/>
              <a:t>Differences (cont’d)</a:t>
            </a:r>
          </a:p>
        </p:txBody>
      </p:sp>
      <p:sp>
        <p:nvSpPr>
          <p:cNvPr id="3" name="Content Placeholder 2">
            <a:extLst>
              <a:ext uri="{FF2B5EF4-FFF2-40B4-BE49-F238E27FC236}">
                <a16:creationId xmlns:a16="http://schemas.microsoft.com/office/drawing/2014/main" id="{03D6E761-D409-EE43-B138-60DD97BD4B0E}"/>
              </a:ext>
            </a:extLst>
          </p:cNvPr>
          <p:cNvSpPr>
            <a:spLocks noGrp="1"/>
          </p:cNvSpPr>
          <p:nvPr>
            <p:ph idx="1"/>
          </p:nvPr>
        </p:nvSpPr>
        <p:spPr/>
        <p:txBody>
          <a:bodyPr/>
          <a:lstStyle/>
          <a:p>
            <a:r>
              <a:rPr lang="en-US" sz="2800" dirty="0"/>
              <a:t>As institutions begin more intentionally to recruit faculty from underrepresented demographics, faculty of color, international faculty, LGBTQ faculty, and faculty in newly established programs are predominantly untenured, so saying “no” to requests for additional labor is more difficult. </a:t>
            </a:r>
          </a:p>
          <a:p>
            <a:endParaRPr lang="en-US" dirty="0"/>
          </a:p>
        </p:txBody>
      </p:sp>
      <p:pic>
        <p:nvPicPr>
          <p:cNvPr id="4" name="Audio Recording Dec 10, 2020 at 8:22:36 AM" descr="Audio Recording Dec 10, 2020 at 8:22:36 AM">
            <a:hlinkClick r:id="" action="ppaction://media"/>
            <a:extLst>
              <a:ext uri="{FF2B5EF4-FFF2-40B4-BE49-F238E27FC236}">
                <a16:creationId xmlns:a16="http://schemas.microsoft.com/office/drawing/2014/main" id="{64286787-D861-3841-A3A2-CC9898DFD1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805556"/>
            <a:ext cx="812800" cy="812800"/>
          </a:xfrm>
          <a:prstGeom prst="rect">
            <a:avLst/>
          </a:prstGeom>
        </p:spPr>
      </p:pic>
    </p:spTree>
    <p:extLst>
      <p:ext uri="{BB962C8B-B14F-4D97-AF65-F5344CB8AC3E}">
        <p14:creationId xmlns:p14="http://schemas.microsoft.com/office/powerpoint/2010/main" val="38369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867A-4A45-F14C-86D3-69C1DF3B7D77}"/>
              </a:ext>
            </a:extLst>
          </p:cNvPr>
          <p:cNvSpPr>
            <a:spLocks noGrp="1"/>
          </p:cNvSpPr>
          <p:nvPr>
            <p:ph type="title"/>
          </p:nvPr>
        </p:nvSpPr>
        <p:spPr/>
        <p:txBody>
          <a:bodyPr/>
          <a:lstStyle/>
          <a:p>
            <a:r>
              <a:rPr lang="en-US" dirty="0"/>
              <a:t>What are Consequences of “Hidden” Labor? </a:t>
            </a:r>
          </a:p>
        </p:txBody>
      </p:sp>
      <p:sp>
        <p:nvSpPr>
          <p:cNvPr id="3" name="Content Placeholder 2">
            <a:extLst>
              <a:ext uri="{FF2B5EF4-FFF2-40B4-BE49-F238E27FC236}">
                <a16:creationId xmlns:a16="http://schemas.microsoft.com/office/drawing/2014/main" id="{EC3C9D4D-B777-2E4E-8E85-3F59777B8547}"/>
              </a:ext>
            </a:extLst>
          </p:cNvPr>
          <p:cNvSpPr>
            <a:spLocks noGrp="1"/>
          </p:cNvSpPr>
          <p:nvPr>
            <p:ph idx="1"/>
          </p:nvPr>
        </p:nvSpPr>
        <p:spPr/>
        <p:txBody>
          <a:bodyPr/>
          <a:lstStyle/>
          <a:p>
            <a:r>
              <a:rPr lang="en-US" dirty="0"/>
              <a:t>Increased Workload</a:t>
            </a:r>
          </a:p>
          <a:p>
            <a:r>
              <a:rPr lang="en-US" dirty="0"/>
              <a:t>Reinforcing Stereotypes</a:t>
            </a:r>
          </a:p>
          <a:p>
            <a:r>
              <a:rPr lang="en-US" dirty="0"/>
              <a:t>Unhealthy Encroachment of Work into Non-Work Life</a:t>
            </a:r>
          </a:p>
          <a:p>
            <a:r>
              <a:rPr lang="en-US" dirty="0"/>
              <a:t>Decreased Publication or Creative Activity</a:t>
            </a:r>
          </a:p>
          <a:p>
            <a:pPr lvl="1"/>
            <a:r>
              <a:rPr lang="en-US" dirty="0"/>
              <a:t>Extended Probationary Period</a:t>
            </a:r>
          </a:p>
          <a:p>
            <a:pPr lvl="1"/>
            <a:r>
              <a:rPr lang="en-US" dirty="0"/>
              <a:t>Denial of Tenure or Promotion (or the fear of that denial)</a:t>
            </a:r>
          </a:p>
          <a:p>
            <a:r>
              <a:rPr lang="en-US" dirty="0"/>
              <a:t>Mental, Emotional, and Physical Exhaustion</a:t>
            </a:r>
          </a:p>
          <a:p>
            <a:pPr lvl="1"/>
            <a:r>
              <a:rPr lang="en-US" dirty="0"/>
              <a:t>Burnout</a:t>
            </a:r>
          </a:p>
          <a:p>
            <a:pPr lvl="1"/>
            <a:r>
              <a:rPr lang="en-US" dirty="0"/>
              <a:t>The “leaky pipeline” effect</a:t>
            </a:r>
          </a:p>
          <a:p>
            <a:pPr lvl="1"/>
            <a:endParaRPr lang="en-US" dirty="0"/>
          </a:p>
          <a:p>
            <a:pPr marL="457200" lvl="1" indent="0">
              <a:buNone/>
            </a:pPr>
            <a:endParaRPr lang="en-US" dirty="0"/>
          </a:p>
        </p:txBody>
      </p:sp>
      <p:pic>
        <p:nvPicPr>
          <p:cNvPr id="4" name="Audio Recording Dec 10, 2020 at 8:24:19 AM" descr="Audio Recording Dec 10, 2020 at 8:24:19 AM">
            <a:hlinkClick r:id="" action="ppaction://media"/>
            <a:extLst>
              <a:ext uri="{FF2B5EF4-FFF2-40B4-BE49-F238E27FC236}">
                <a16:creationId xmlns:a16="http://schemas.microsoft.com/office/drawing/2014/main" id="{F4F17D07-F373-5C43-BDEC-7946F59802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792304"/>
            <a:ext cx="812800" cy="812800"/>
          </a:xfrm>
          <a:prstGeom prst="rect">
            <a:avLst/>
          </a:prstGeom>
        </p:spPr>
      </p:pic>
    </p:spTree>
    <p:extLst>
      <p:ext uri="{BB962C8B-B14F-4D97-AF65-F5344CB8AC3E}">
        <p14:creationId xmlns:p14="http://schemas.microsoft.com/office/powerpoint/2010/main" val="41910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{FE06D7F9-26A6-FB4D-9F20-766355600CBB}tf10001057</Template>
  <TotalTime>2561</TotalTime>
  <Words>1040</Words>
  <Application>Microsoft Macintosh PowerPoint</Application>
  <PresentationFormat>Widescreen</PresentationFormat>
  <Paragraphs>125</Paragraphs>
  <Slides>20</Slides>
  <Notes>0</Notes>
  <HiddenSlides>0</HiddenSlides>
  <MMClips>19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Trebuchet MS</vt:lpstr>
      <vt:lpstr>Berlin</vt:lpstr>
      <vt:lpstr>Revealing “Hidden” Labor</vt:lpstr>
      <vt:lpstr>Who Performs “Hidden” Labor? </vt:lpstr>
      <vt:lpstr>What is “Hidden” Labor? </vt:lpstr>
      <vt:lpstr>Examples of “Hidden” Labor</vt:lpstr>
      <vt:lpstr>Why the Scare-Quotes around “Hidden”</vt:lpstr>
      <vt:lpstr>What Makes Hidden Labor Different? </vt:lpstr>
      <vt:lpstr>Differences (cont’d)</vt:lpstr>
      <vt:lpstr>Differences (cont’d)</vt:lpstr>
      <vt:lpstr>What are Consequences of “Hidden” Labor? </vt:lpstr>
      <vt:lpstr>Consequences (cont’d)</vt:lpstr>
      <vt:lpstr>There is no substitute…</vt:lpstr>
      <vt:lpstr>...but in the meantime…</vt:lpstr>
      <vt:lpstr>Revealing “Hidden” Labor</vt:lpstr>
      <vt:lpstr>Naming the Labor</vt:lpstr>
      <vt:lpstr>Reporting its Impact</vt:lpstr>
      <vt:lpstr>Assessing its Costs (to You)</vt:lpstr>
      <vt:lpstr>Costs (to You) (cont’d)</vt:lpstr>
      <vt:lpstr>Mitigation Practices for Faculty</vt:lpstr>
      <vt:lpstr>Thank You</vt:lpstr>
      <vt:lpstr>Sources (selected)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2020-12-08T16:58:01Z</dcterms:created>
  <dcterms:modified xsi:type="dcterms:W3CDTF">2020-12-10T16:26:47Z</dcterms:modified>
</cp:coreProperties>
</file>